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Roboto Black"/>
      <p:bold r:id="rId40"/>
      <p:boldItalic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Roboto Medium"/>
      <p:regular r:id="rId46"/>
      <p:bold r:id="rId47"/>
      <p:italic r:id="rId48"/>
      <p:boldItalic r:id="rId49"/>
    </p:embeddedFont>
    <p:embeddedFont>
      <p:font typeface="Roboto Condensed"/>
      <p:regular r:id="rId50"/>
      <p:bold r:id="rId51"/>
      <p:italic r:id="rId52"/>
      <p:boldItalic r:id="rId53"/>
    </p:embeddedFont>
    <p:embeddedFont>
      <p:font typeface="Roboto Condensed Light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8" roundtripDataSignature="AMtx7mjv+Pptacyy1JJJZThbVYv9sYXx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Black-bold.fntdata"/><Relationship Id="rId42" Type="http://schemas.openxmlformats.org/officeDocument/2006/relationships/font" Target="fonts/Roboto-regular.fntdata"/><Relationship Id="rId41" Type="http://schemas.openxmlformats.org/officeDocument/2006/relationships/font" Target="fonts/RobotoBlack-boldItalic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RobotoMedium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edium-italic.fntdata"/><Relationship Id="rId47" Type="http://schemas.openxmlformats.org/officeDocument/2006/relationships/font" Target="fonts/RobotoMedium-bold.fntdata"/><Relationship Id="rId49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Condensed-bold.fntdata"/><Relationship Id="rId50" Type="http://schemas.openxmlformats.org/officeDocument/2006/relationships/font" Target="fonts/RobotoCondensed-regular.fntdata"/><Relationship Id="rId53" Type="http://schemas.openxmlformats.org/officeDocument/2006/relationships/font" Target="fonts/RobotoCondensed-boldItalic.fntdata"/><Relationship Id="rId52" Type="http://schemas.openxmlformats.org/officeDocument/2006/relationships/font" Target="fonts/RobotoCondensed-italic.fntdata"/><Relationship Id="rId11" Type="http://schemas.openxmlformats.org/officeDocument/2006/relationships/slide" Target="slides/slide7.xml"/><Relationship Id="rId55" Type="http://schemas.openxmlformats.org/officeDocument/2006/relationships/font" Target="fonts/RobotoCondensedLight-bold.fntdata"/><Relationship Id="rId10" Type="http://schemas.openxmlformats.org/officeDocument/2006/relationships/slide" Target="slides/slide6.xml"/><Relationship Id="rId54" Type="http://schemas.openxmlformats.org/officeDocument/2006/relationships/font" Target="fonts/RobotoCondensedLight-regular.fntdata"/><Relationship Id="rId13" Type="http://schemas.openxmlformats.org/officeDocument/2006/relationships/slide" Target="slides/slide9.xml"/><Relationship Id="rId57" Type="http://schemas.openxmlformats.org/officeDocument/2006/relationships/font" Target="fonts/RobotoCondensedLight-boldItalic.fntdata"/><Relationship Id="rId12" Type="http://schemas.openxmlformats.org/officeDocument/2006/relationships/slide" Target="slides/slide8.xml"/><Relationship Id="rId56" Type="http://schemas.openxmlformats.org/officeDocument/2006/relationships/font" Target="fonts/RobotoCondensed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dc5c4a7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ddc5c4a7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ddc5c4a78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dc5c4a78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ddc5c4a78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ddc5c4a78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30f4468e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c30f4468e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40401ebf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140401ebf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140401ebf2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4b767316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4b767316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14b767316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381b9dcb3_1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1381b9dcb3_1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381b9dcb3_1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1381b9dcb3_1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381b9dcb3_1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1381b9dcb3_1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381b9dcb3_1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1381b9dcb3_1_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381b9dcb3_1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1381b9dcb3_1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14ecf552d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14ecf552d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4ecf552d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14ecf552d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4ecf552d4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14ecf552d4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4ecf552d4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14ecf552d4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140401ebf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140401ebf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140401ebf2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40401ebf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140401ebf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140401ebf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cbd86b3f8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cbd86b3f8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1cbd86b3f8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cbd86b3f8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cbd86b3f8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1cbd86b3f8a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40401ebf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140401ebf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140401ebf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140401ebf2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140401ebf2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140401ebf2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140401ebf2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140401ebf2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140401ebf2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ceeeb76246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1ceeeb76246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1ceeeb76246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140401ebf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140401ebf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2140401ebf2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40401ebf2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140401ebf2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2140401ebf2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30f4468ed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1c30f4468ed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30f4468ed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1c30f4468ed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30f4468ed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1c30f4468ed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81b9dcb3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1381b9dcb3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381b9dcb3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1381b9dcb3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4ecf552d4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14ecf552d4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 amt="20000"/>
          </a:blip>
          <a:srcRect b="10892" l="1522" r="41" t="22189"/>
          <a:stretch/>
        </p:blipFill>
        <p:spPr>
          <a:xfrm>
            <a:off x="-1" y="1227777"/>
            <a:ext cx="12192001" cy="528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type="ctrTitle"/>
          </p:nvPr>
        </p:nvSpPr>
        <p:spPr>
          <a:xfrm>
            <a:off x="1603514" y="3434023"/>
            <a:ext cx="9064486" cy="10913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3200"/>
              <a:buFont typeface="Roboto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603514" y="4538239"/>
            <a:ext cx="9064486" cy="735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2400"/>
              <a:buNone/>
              <a:defRPr b="0" i="0" sz="2400">
                <a:solidFill>
                  <a:srgbClr val="004D6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457" y="224644"/>
            <a:ext cx="5610599" cy="37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838200" y="365125"/>
            <a:ext cx="842718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 rot="5400000">
            <a:off x="6833688" y="2256337"/>
            <a:ext cx="5811838" cy="20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 rot="5400000">
            <a:off x="10370331" y="901509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2400"/>
              <a:buNone/>
              <a:defRPr b="0" i="0" sz="2400">
                <a:solidFill>
                  <a:srgbClr val="004D6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1603514" y="6289675"/>
            <a:ext cx="97439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838200" y="365125"/>
            <a:ext cx="8548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38200" y="628967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1603514" y="6289675"/>
            <a:ext cx="97439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58288" y="365125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65125"/>
            <a:ext cx="857283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1603513" y="6289675"/>
            <a:ext cx="9750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1603514" y="6289675"/>
            <a:ext cx="95160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839788" y="365125"/>
            <a:ext cx="84903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2400"/>
              <a:buNone/>
              <a:defRPr b="0" i="0" sz="2400">
                <a:solidFill>
                  <a:srgbClr val="004D6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2400"/>
              <a:buNone/>
              <a:defRPr b="0" i="0" sz="2400">
                <a:solidFill>
                  <a:srgbClr val="004D6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1603513" y="6289675"/>
            <a:ext cx="9750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3200"/>
              <a:buFont typeface="Roboto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5183188" y="2049462"/>
            <a:ext cx="617220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1600"/>
              <a:buNone/>
              <a:defRPr sz="1600">
                <a:solidFill>
                  <a:srgbClr val="004D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8200" y="365125"/>
            <a:ext cx="845954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3200"/>
              <a:buFont typeface="Roboto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/>
          <p:nvPr>
            <p:ph idx="2" type="pic"/>
          </p:nvPr>
        </p:nvSpPr>
        <p:spPr>
          <a:xfrm>
            <a:off x="5183188" y="2049462"/>
            <a:ext cx="6172200" cy="381158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ts val="1600"/>
              <a:buNone/>
              <a:defRPr sz="1600">
                <a:solidFill>
                  <a:srgbClr val="004D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21695" l="12726" r="12680" t="21259"/>
          <a:stretch/>
        </p:blipFill>
        <p:spPr>
          <a:xfrm>
            <a:off x="9662056" y="365124"/>
            <a:ext cx="2188449" cy="111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  <a:defRPr b="1" i="0" sz="4400" u="none" cap="none" strike="noStrike">
                <a:solidFill>
                  <a:srgbClr val="00ACF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1" type="ftr"/>
          </p:nvPr>
        </p:nvSpPr>
        <p:spPr>
          <a:xfrm>
            <a:off x="1603514" y="6289675"/>
            <a:ext cx="9750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4" name="Google Shape;14;p9"/>
          <p:cNvCxnSpPr/>
          <p:nvPr/>
        </p:nvCxnSpPr>
        <p:spPr>
          <a:xfrm>
            <a:off x="0" y="6766339"/>
            <a:ext cx="12192000" cy="0"/>
          </a:xfrm>
          <a:prstGeom prst="straightConnector1">
            <a:avLst/>
          </a:prstGeom>
          <a:noFill/>
          <a:ln cap="flat" cmpd="sng" w="190500">
            <a:solidFill>
              <a:srgbClr val="00ACF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Relationship Id="rId5" Type="http://schemas.openxmlformats.org/officeDocument/2006/relationships/image" Target="../media/image42.jpg"/><Relationship Id="rId6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Relationship Id="rId5" Type="http://schemas.openxmlformats.org/officeDocument/2006/relationships/image" Target="../media/image42.jpg"/><Relationship Id="rId6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Relationship Id="rId4" Type="http://schemas.openxmlformats.org/officeDocument/2006/relationships/image" Target="../media/image43.jpg"/><Relationship Id="rId5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Relationship Id="rId4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1603514" y="3434023"/>
            <a:ext cx="9064486" cy="10913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3200"/>
              <a:buFont typeface="Roboto Black"/>
              <a:buNone/>
            </a:pPr>
            <a:r>
              <a:rPr lang="fr-FR"/>
              <a:t>CEERRF </a:t>
            </a:r>
            <a:r>
              <a:rPr lang="fr-FR">
                <a:solidFill>
                  <a:srgbClr val="00ACF8"/>
                </a:solidFill>
              </a:rPr>
              <a:t>Lycée Enna</a:t>
            </a:r>
            <a:r>
              <a:rPr lang="fr-FR"/>
              <a:t> 08/03/2023 Saint-denis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603514" y="4538239"/>
            <a:ext cx="9064486" cy="735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dc5c4a782_0_0"/>
          <p:cNvSpPr txBox="1"/>
          <p:nvPr>
            <p:ph type="title"/>
          </p:nvPr>
        </p:nvSpPr>
        <p:spPr>
          <a:xfrm>
            <a:off x="473750" y="366795"/>
            <a:ext cx="105156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 milieu de travail bien </a:t>
            </a:r>
            <a:r>
              <a:rPr lang="fr-FR"/>
              <a:t>aménagé, pourquoi</a:t>
            </a:r>
            <a:r>
              <a:rPr lang="fr-FR"/>
              <a:t> est-ce important?</a:t>
            </a:r>
            <a:endParaRPr/>
          </a:p>
        </p:txBody>
      </p:sp>
      <p:sp>
        <p:nvSpPr>
          <p:cNvPr id="171" name="Google Shape;171;g1ddc5c4a782_0_0"/>
          <p:cNvSpPr txBox="1"/>
          <p:nvPr>
            <p:ph idx="1" type="body"/>
          </p:nvPr>
        </p:nvSpPr>
        <p:spPr>
          <a:xfrm>
            <a:off x="838200" y="2597233"/>
            <a:ext cx="10515600" cy="40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Moins de douleurs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Meilleure installation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Augmentation de la productivité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Diminution des troubles musculo-</a:t>
            </a: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squelettiques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Plus de confort </a:t>
            </a:r>
            <a:r>
              <a:rPr lang="fr-FR" sz="2000"/>
              <a:t> </a:t>
            </a:r>
            <a:endParaRPr sz="2000"/>
          </a:p>
        </p:txBody>
      </p:sp>
      <p:sp>
        <p:nvSpPr>
          <p:cNvPr id="172" name="Google Shape;172;g1ddc5c4a782_0_0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73" name="Google Shape;173;g1ddc5c4a78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75" y="2165300"/>
            <a:ext cx="3843275" cy="31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c5c4a782_0_7"/>
          <p:cNvSpPr txBox="1"/>
          <p:nvPr>
            <p:ph type="title"/>
          </p:nvPr>
        </p:nvSpPr>
        <p:spPr>
          <a:xfrm>
            <a:off x="437925" y="187744"/>
            <a:ext cx="105156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Qu’est ce qu’un milieu de travail bien aménagé ? </a:t>
            </a:r>
            <a:endParaRPr/>
          </a:p>
        </p:txBody>
      </p:sp>
      <p:sp>
        <p:nvSpPr>
          <p:cNvPr id="180" name="Google Shape;180;g1ddc5c4a782_0_7"/>
          <p:cNvSpPr txBox="1"/>
          <p:nvPr>
            <p:ph idx="1" type="body"/>
          </p:nvPr>
        </p:nvSpPr>
        <p:spPr>
          <a:xfrm>
            <a:off x="6159650" y="2458675"/>
            <a:ext cx="5205600" cy="309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Adapté au travail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Bonne position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Confortable 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Roboto Condensed"/>
                <a:ea typeface="Roboto Condensed"/>
                <a:cs typeface="Roboto Condensed"/>
                <a:sym typeface="Roboto Condensed"/>
              </a:rPr>
              <a:t>- Ne créant pas de douleur</a:t>
            </a:r>
            <a:r>
              <a:rPr lang="fr-FR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1" name="Google Shape;181;g1ddc5c4a782_0_7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82" name="Google Shape;182;g1ddc5c4a78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25" y="2482538"/>
            <a:ext cx="45148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30f4468ed_0_1"/>
          <p:cNvSpPr txBox="1"/>
          <p:nvPr>
            <p:ph type="title"/>
          </p:nvPr>
        </p:nvSpPr>
        <p:spPr>
          <a:xfrm>
            <a:off x="219250" y="37682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 sur la manutention</a:t>
            </a:r>
            <a:endParaRPr/>
          </a:p>
        </p:txBody>
      </p:sp>
      <p:sp>
        <p:nvSpPr>
          <p:cNvPr id="188" name="Google Shape;188;g1c30f4468ed_0_1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9" name="Google Shape;189;g1c30f4468ed_0_1"/>
          <p:cNvSpPr/>
          <p:nvPr/>
        </p:nvSpPr>
        <p:spPr>
          <a:xfrm>
            <a:off x="276776" y="2718500"/>
            <a:ext cx="5417700" cy="1792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ACF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c30f4468ed_0_1"/>
          <p:cNvSpPr txBox="1"/>
          <p:nvPr/>
        </p:nvSpPr>
        <p:spPr>
          <a:xfrm>
            <a:off x="335025" y="2952949"/>
            <a:ext cx="5192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La répétitivité des gestes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Le maintien prolongé d’une posture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Les efforts excessifs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Les amplitudes articulaires extrêmes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1" name="Google Shape;191;g1c30f4468ed_0_1"/>
          <p:cNvCxnSpPr>
            <a:stCxn id="189" idx="3"/>
          </p:cNvCxnSpPr>
          <p:nvPr/>
        </p:nvCxnSpPr>
        <p:spPr>
          <a:xfrm>
            <a:off x="5694476" y="3614750"/>
            <a:ext cx="1335900" cy="5400"/>
          </a:xfrm>
          <a:prstGeom prst="straightConnector1">
            <a:avLst/>
          </a:prstGeom>
          <a:noFill/>
          <a:ln cap="flat" cmpd="sng" w="38100">
            <a:solidFill>
              <a:srgbClr val="00ACF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g1c30f4468ed_0_1"/>
          <p:cNvSpPr txBox="1"/>
          <p:nvPr/>
        </p:nvSpPr>
        <p:spPr>
          <a:xfrm>
            <a:off x="7030375" y="3263450"/>
            <a:ext cx="463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isques d'entraîner des douleurs voir des TMS!</a:t>
            </a:r>
            <a:endParaRPr i="0" sz="14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type="title"/>
          </p:nvPr>
        </p:nvSpPr>
        <p:spPr>
          <a:xfrm>
            <a:off x="277650" y="283375"/>
            <a:ext cx="857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 </a:t>
            </a:r>
            <a:r>
              <a:rPr lang="fr-FR"/>
              <a:t>sur la manutention</a:t>
            </a:r>
            <a:endParaRPr/>
          </a:p>
        </p:txBody>
      </p:sp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Google Shape;583;p62"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975" y="1805800"/>
            <a:ext cx="6523624" cy="2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/>
          <p:cNvPicPr preferRelativeResize="0"/>
          <p:nvPr/>
        </p:nvPicPr>
        <p:blipFill rotWithShape="1">
          <a:blip r:embed="rId4">
            <a:alphaModFix/>
          </a:blip>
          <a:srcRect b="11457" l="0" r="0" t="0"/>
          <a:stretch/>
        </p:blipFill>
        <p:spPr>
          <a:xfrm>
            <a:off x="277650" y="3821250"/>
            <a:ext cx="4602175" cy="25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40401ebf2_0_4"/>
          <p:cNvSpPr txBox="1"/>
          <p:nvPr>
            <p:ph type="title"/>
          </p:nvPr>
        </p:nvSpPr>
        <p:spPr>
          <a:xfrm>
            <a:off x="838200" y="365125"/>
            <a:ext cx="8548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bons réflexes à adopter</a:t>
            </a:r>
            <a:endParaRPr/>
          </a:p>
        </p:txBody>
      </p:sp>
      <p:sp>
        <p:nvSpPr>
          <p:cNvPr id="207" name="Google Shape;207;g2140401ebf2_0_4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08" name="Google Shape;208;g2140401ebf2_0_4"/>
          <p:cNvPicPr preferRelativeResize="0"/>
          <p:nvPr/>
        </p:nvPicPr>
        <p:blipFill rotWithShape="1">
          <a:blip r:embed="rId3">
            <a:alphaModFix/>
          </a:blip>
          <a:srcRect b="16873" l="0" r="0" t="18102"/>
          <a:stretch/>
        </p:blipFill>
        <p:spPr>
          <a:xfrm>
            <a:off x="3056750" y="1526350"/>
            <a:ext cx="4762500" cy="20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140401ebf2_0_4"/>
          <p:cNvSpPr txBox="1"/>
          <p:nvPr/>
        </p:nvSpPr>
        <p:spPr>
          <a:xfrm>
            <a:off x="6155425" y="3667624"/>
            <a:ext cx="519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S’échauffer en fonction de l’effort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Protéger son dos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2000"/>
              <a:buFont typeface="Poppins Medium"/>
              <a:buNone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Adapter son environnement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10" name="Google Shape;210;g2140401ebf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025" y="4021600"/>
            <a:ext cx="2832275" cy="22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4b767316e_1_0"/>
          <p:cNvSpPr txBox="1"/>
          <p:nvPr>
            <p:ph type="title"/>
          </p:nvPr>
        </p:nvSpPr>
        <p:spPr>
          <a:xfrm>
            <a:off x="453650" y="102150"/>
            <a:ext cx="8548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Renforcement musculaire</a:t>
            </a:r>
            <a:endParaRPr/>
          </a:p>
        </p:txBody>
      </p:sp>
      <p:sp>
        <p:nvSpPr>
          <p:cNvPr id="217" name="Google Shape;217;g214b767316e_1_0"/>
          <p:cNvSpPr txBox="1"/>
          <p:nvPr>
            <p:ph idx="1" type="body"/>
          </p:nvPr>
        </p:nvSpPr>
        <p:spPr>
          <a:xfrm>
            <a:off x="92575" y="1054500"/>
            <a:ext cx="11487900" cy="534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8000" u="sng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Exercice 1: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Allongez vous sur le dos en plaçant une serviette de bain ou un vêtement sous votre tête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Enfoncez la tête vers le sol comme si vous vouliez comprimer le vêtement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Maintenez la position quelques secondes et répétez la manœuvre 10 fois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8000" u="sng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Exercice 2 :</a:t>
            </a:r>
            <a:endParaRPr sz="8000" u="sng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Allongez vous sur le dos, bras le long du corps, jambes tendues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Levez les jambes, puis baissez les et faites plusieurs allers-retours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8000" u="sng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Exercice 3 :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Mettez vous en position à 4 pattes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Levez le bras et la jambe opposée jusqu’à la hauteur des épaules et du bassin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-"/>
            </a:pPr>
            <a:r>
              <a:rPr lang="fr-FR" sz="8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Reposez et faites la même chose de l’autre côté</a:t>
            </a:r>
            <a:endParaRPr sz="8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87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S           </a:t>
            </a:r>
            <a:r>
              <a:rPr lang="fr-FR" sz="3600"/>
              <a:t>S</a:t>
            </a:r>
            <a:r>
              <a:rPr lang="fr-FR" sz="4400"/>
              <a:t>ources des illustrations : shutterstock, Femme Fitness</a:t>
            </a:r>
            <a:endParaRPr sz="4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14b767316e_1_0"/>
          <p:cNvSpPr txBox="1"/>
          <p:nvPr>
            <p:ph idx="12" type="sldNum"/>
          </p:nvPr>
        </p:nvSpPr>
        <p:spPr>
          <a:xfrm>
            <a:off x="92575" y="6037199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19" name="Google Shape;219;g214b767316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325" y="3010499"/>
            <a:ext cx="2242100" cy="14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14b767316e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3676" y="4201601"/>
            <a:ext cx="2242100" cy="2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14b767316e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1888" y="1427850"/>
            <a:ext cx="18954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14b767316e_1_0"/>
          <p:cNvSpPr/>
          <p:nvPr/>
        </p:nvSpPr>
        <p:spPr>
          <a:xfrm>
            <a:off x="11586675" y="1531125"/>
            <a:ext cx="299100" cy="854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381b9dcb3_1_176"/>
          <p:cNvSpPr txBox="1"/>
          <p:nvPr>
            <p:ph type="title"/>
          </p:nvPr>
        </p:nvSpPr>
        <p:spPr>
          <a:xfrm>
            <a:off x="831850" y="9096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/>
              <a:t>C’est l’heure du quizz !</a:t>
            </a:r>
            <a:endParaRPr/>
          </a:p>
        </p:txBody>
      </p:sp>
      <p:sp>
        <p:nvSpPr>
          <p:cNvPr id="228" name="Google Shape;228;g21381b9dcb3_1_176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381b9dcb3_1_254"/>
          <p:cNvSpPr txBox="1"/>
          <p:nvPr>
            <p:ph type="title"/>
          </p:nvPr>
        </p:nvSpPr>
        <p:spPr>
          <a:xfrm>
            <a:off x="222250" y="268287"/>
            <a:ext cx="10515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1) A quoi sert l’échauffement ? </a:t>
            </a:r>
            <a:endParaRPr/>
          </a:p>
        </p:txBody>
      </p:sp>
      <p:sp>
        <p:nvSpPr>
          <p:cNvPr id="234" name="Google Shape;234;g21381b9dcb3_1_254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5" name="Google Shape;235;g21381b9dcb3_1_254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rien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1381b9dcb3_1_254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237" name="Google Shape;237;g21381b9dcb3_1_254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préparer le corps seulement mentalement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1381b9dcb3_1_254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239" name="Google Shape;239;g21381b9dcb3_1_254"/>
          <p:cNvSpPr/>
          <p:nvPr/>
        </p:nvSpPr>
        <p:spPr>
          <a:xfrm>
            <a:off x="393700" y="4362864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1381b9dcb3_1_254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1381b9dcb3_1_254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242" name="Google Shape;242;g21381b9dcb3_1_254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243" name="Google Shape;243;g21381b9dcb3_1_254"/>
          <p:cNvSpPr txBox="1"/>
          <p:nvPr/>
        </p:nvSpPr>
        <p:spPr>
          <a:xfrm>
            <a:off x="6461901" y="5151434"/>
            <a:ext cx="49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préparer le corps mentalement et physiquement, à réaliser une tâche spécifique</a:t>
            </a:r>
            <a:endParaRPr/>
          </a:p>
        </p:txBody>
      </p:sp>
      <p:sp>
        <p:nvSpPr>
          <p:cNvPr id="244" name="Google Shape;244;g21381b9dcb3_1_254"/>
          <p:cNvSpPr txBox="1"/>
          <p:nvPr/>
        </p:nvSpPr>
        <p:spPr>
          <a:xfrm>
            <a:off x="1336675" y="5171000"/>
            <a:ext cx="361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diminuer les risques de blessures</a:t>
            </a:r>
            <a:r>
              <a:rPr b="0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381b9dcb3_1_342"/>
          <p:cNvSpPr txBox="1"/>
          <p:nvPr>
            <p:ph type="title"/>
          </p:nvPr>
        </p:nvSpPr>
        <p:spPr>
          <a:xfrm>
            <a:off x="222250" y="268287"/>
            <a:ext cx="10515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1) A quoi sert l’échauffement ? </a:t>
            </a:r>
            <a:endParaRPr/>
          </a:p>
        </p:txBody>
      </p:sp>
      <p:sp>
        <p:nvSpPr>
          <p:cNvPr id="250" name="Google Shape;250;g21381b9dcb3_1_342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1" name="Google Shape;251;g21381b9dcb3_1_342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rien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1381b9dcb3_1_342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253" name="Google Shape;253;g21381b9dcb3_1_342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préparer le corps seulement mentalement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1381b9dcb3_1_342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255" name="Google Shape;255;g21381b9dcb3_1_342"/>
          <p:cNvSpPr/>
          <p:nvPr/>
        </p:nvSpPr>
        <p:spPr>
          <a:xfrm>
            <a:off x="393700" y="4362864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1381b9dcb3_1_342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1381b9dcb3_1_342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258" name="Google Shape;258;g21381b9dcb3_1_342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259" name="Google Shape;259;g21381b9dcb3_1_342"/>
          <p:cNvSpPr txBox="1"/>
          <p:nvPr/>
        </p:nvSpPr>
        <p:spPr>
          <a:xfrm>
            <a:off x="6461901" y="5151434"/>
            <a:ext cx="49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préparer le corps mentalement et physiquement, à réaliser une tâche spécifique</a:t>
            </a:r>
            <a:endParaRPr/>
          </a:p>
        </p:txBody>
      </p:sp>
      <p:sp>
        <p:nvSpPr>
          <p:cNvPr id="260" name="Google Shape;260;g21381b9dcb3_1_342"/>
          <p:cNvSpPr txBox="1"/>
          <p:nvPr/>
        </p:nvSpPr>
        <p:spPr>
          <a:xfrm>
            <a:off x="1336675" y="5171000"/>
            <a:ext cx="361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diminuer les risques de blessures</a:t>
            </a:r>
            <a:r>
              <a:rPr b="0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381b9dcb3_1_430"/>
          <p:cNvSpPr txBox="1"/>
          <p:nvPr>
            <p:ph type="title"/>
          </p:nvPr>
        </p:nvSpPr>
        <p:spPr>
          <a:xfrm>
            <a:off x="393700" y="330990"/>
            <a:ext cx="105156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2) Quels facteurs diminuent le risque d’apparition de TMS ? </a:t>
            </a:r>
            <a:endParaRPr/>
          </a:p>
        </p:txBody>
      </p:sp>
      <p:sp>
        <p:nvSpPr>
          <p:cNvPr id="266" name="Google Shape;266;g21381b9dcb3_1_430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7" name="Google Shape;267;g21381b9dcb3_1_430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1381b9dcb3_1_430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269" name="Google Shape;269;g21381b9dcb3_1_430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1381b9dcb3_1_430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271" name="Google Shape;271;g21381b9dcb3_1_430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1381b9dcb3_1_430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1381b9dcb3_1_430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274" name="Google Shape;274;g21381b9dcb3_1_430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275" name="Google Shape;275;g21381b9dcb3_1_430"/>
          <p:cNvSpPr txBox="1"/>
          <p:nvPr/>
        </p:nvSpPr>
        <p:spPr>
          <a:xfrm>
            <a:off x="7853578" y="5245448"/>
            <a:ext cx="218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sédentarité </a:t>
            </a:r>
            <a:endParaRPr/>
          </a:p>
        </p:txBody>
      </p:sp>
      <p:sp>
        <p:nvSpPr>
          <p:cNvPr id="276" name="Google Shape;276;g21381b9dcb3_1_430"/>
          <p:cNvSpPr txBox="1"/>
          <p:nvPr/>
        </p:nvSpPr>
        <p:spPr>
          <a:xfrm>
            <a:off x="1812925" y="2990850"/>
            <a:ext cx="271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L’activité physique variée</a:t>
            </a:r>
            <a:endParaRPr/>
          </a:p>
        </p:txBody>
      </p:sp>
      <p:sp>
        <p:nvSpPr>
          <p:cNvPr id="277" name="Google Shape;277;g21381b9dcb3_1_430"/>
          <p:cNvSpPr txBox="1"/>
          <p:nvPr/>
        </p:nvSpPr>
        <p:spPr>
          <a:xfrm>
            <a:off x="7762063" y="3017934"/>
            <a:ext cx="19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stress</a:t>
            </a:r>
            <a:endParaRPr/>
          </a:p>
        </p:txBody>
      </p:sp>
      <p:sp>
        <p:nvSpPr>
          <p:cNvPr id="278" name="Google Shape;278;g21381b9dcb3_1_430"/>
          <p:cNvSpPr txBox="1"/>
          <p:nvPr/>
        </p:nvSpPr>
        <p:spPr>
          <a:xfrm>
            <a:off x="1008062" y="5171000"/>
            <a:ext cx="427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L’activité physique très intense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 à l’intervention sur site</a:t>
            </a:r>
            <a:endParaRPr/>
          </a:p>
        </p:txBody>
      </p:sp>
      <p:sp>
        <p:nvSpPr>
          <p:cNvPr id="93" name="Google Shape;93;p3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381b9dcb3_1_520"/>
          <p:cNvSpPr txBox="1"/>
          <p:nvPr>
            <p:ph type="title"/>
          </p:nvPr>
        </p:nvSpPr>
        <p:spPr>
          <a:xfrm>
            <a:off x="393700" y="330990"/>
            <a:ext cx="105156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2) Quels facteurs diminuent le risque d’apparition de TMS ? </a:t>
            </a:r>
            <a:endParaRPr/>
          </a:p>
        </p:txBody>
      </p:sp>
      <p:sp>
        <p:nvSpPr>
          <p:cNvPr id="284" name="Google Shape;284;g21381b9dcb3_1_520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5" name="Google Shape;285;g21381b9dcb3_1_520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1381b9dcb3_1_520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287" name="Google Shape;287;g21381b9dcb3_1_520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1381b9dcb3_1_520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289" name="Google Shape;289;g21381b9dcb3_1_520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1381b9dcb3_1_520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1381b9dcb3_1_520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292" name="Google Shape;292;g21381b9dcb3_1_520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293" name="Google Shape;293;g21381b9dcb3_1_520"/>
          <p:cNvSpPr txBox="1"/>
          <p:nvPr/>
        </p:nvSpPr>
        <p:spPr>
          <a:xfrm>
            <a:off x="7853578" y="5245448"/>
            <a:ext cx="218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sédentarité </a:t>
            </a:r>
            <a:endParaRPr/>
          </a:p>
        </p:txBody>
      </p:sp>
      <p:sp>
        <p:nvSpPr>
          <p:cNvPr id="294" name="Google Shape;294;g21381b9dcb3_1_520"/>
          <p:cNvSpPr txBox="1"/>
          <p:nvPr/>
        </p:nvSpPr>
        <p:spPr>
          <a:xfrm>
            <a:off x="1812925" y="2990850"/>
            <a:ext cx="271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L’activité physique variée</a:t>
            </a:r>
            <a:endParaRPr/>
          </a:p>
        </p:txBody>
      </p:sp>
      <p:sp>
        <p:nvSpPr>
          <p:cNvPr id="295" name="Google Shape;295;g21381b9dcb3_1_520"/>
          <p:cNvSpPr txBox="1"/>
          <p:nvPr/>
        </p:nvSpPr>
        <p:spPr>
          <a:xfrm>
            <a:off x="7762063" y="3017934"/>
            <a:ext cx="19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stress</a:t>
            </a:r>
            <a:endParaRPr/>
          </a:p>
        </p:txBody>
      </p:sp>
      <p:sp>
        <p:nvSpPr>
          <p:cNvPr id="296" name="Google Shape;296;g21381b9dcb3_1_520"/>
          <p:cNvSpPr txBox="1"/>
          <p:nvPr/>
        </p:nvSpPr>
        <p:spPr>
          <a:xfrm>
            <a:off x="1008062" y="5171000"/>
            <a:ext cx="427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L’activité physique très intense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4ecf552d4_0_7"/>
          <p:cNvSpPr txBox="1"/>
          <p:nvPr>
            <p:ph type="title"/>
          </p:nvPr>
        </p:nvSpPr>
        <p:spPr>
          <a:xfrm>
            <a:off x="393700" y="331000"/>
            <a:ext cx="90969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3</a:t>
            </a:r>
            <a:r>
              <a:rPr lang="fr-FR"/>
              <a:t>) Quelles positions respectent la manutention ?  </a:t>
            </a:r>
            <a:endParaRPr/>
          </a:p>
        </p:txBody>
      </p:sp>
      <p:sp>
        <p:nvSpPr>
          <p:cNvPr id="302" name="Google Shape;302;g214ecf552d4_0_7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3" name="Google Shape;303;g214ecf552d4_0_7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14ecf552d4_0_7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305" name="Google Shape;305;g214ecf552d4_0_7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14ecf552d4_0_7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307" name="Google Shape;307;g214ecf552d4_0_7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14ecf552d4_0_7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14ecf552d4_0_7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310" name="Google Shape;310;g214ecf552d4_0_7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pic>
        <p:nvPicPr>
          <p:cNvPr id="311" name="Google Shape;311;g214ecf552d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825" y="2286075"/>
            <a:ext cx="11334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14ecf552d4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625" y="4667800"/>
            <a:ext cx="1110725" cy="131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14ecf552d4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2825" y="4643925"/>
            <a:ext cx="10858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14ecf552d4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9363" y="2267025"/>
            <a:ext cx="10572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4ecf552d4_0_28"/>
          <p:cNvSpPr txBox="1"/>
          <p:nvPr>
            <p:ph type="title"/>
          </p:nvPr>
        </p:nvSpPr>
        <p:spPr>
          <a:xfrm>
            <a:off x="393700" y="331000"/>
            <a:ext cx="90969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3</a:t>
            </a:r>
            <a:r>
              <a:rPr lang="fr-FR"/>
              <a:t>) Quelles positions respectent la manutention ?  </a:t>
            </a:r>
            <a:endParaRPr/>
          </a:p>
        </p:txBody>
      </p:sp>
      <p:sp>
        <p:nvSpPr>
          <p:cNvPr id="320" name="Google Shape;320;g214ecf552d4_0_28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1" name="Google Shape;321;g214ecf552d4_0_28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14ecf552d4_0_28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323" name="Google Shape;323;g214ecf552d4_0_28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14ecf552d4_0_28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325" name="Google Shape;325;g214ecf552d4_0_28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14ecf552d4_0_28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A5A5A5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14ecf552d4_0_28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328" name="Google Shape;328;g214ecf552d4_0_28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pic>
        <p:nvPicPr>
          <p:cNvPr id="329" name="Google Shape;329;g214ecf552d4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825" y="2286075"/>
            <a:ext cx="11334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14ecf552d4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625" y="4667800"/>
            <a:ext cx="1110725" cy="131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14ecf552d4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2825" y="4643925"/>
            <a:ext cx="10858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14ecf552d4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9363" y="2267025"/>
            <a:ext cx="10572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4ecf552d4_0_62"/>
          <p:cNvSpPr txBox="1"/>
          <p:nvPr>
            <p:ph type="title"/>
          </p:nvPr>
        </p:nvSpPr>
        <p:spPr>
          <a:xfrm>
            <a:off x="393700" y="330990"/>
            <a:ext cx="105156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4</a:t>
            </a:r>
            <a:r>
              <a:rPr lang="fr-FR"/>
              <a:t>) Quels éléments permettent de se protéger face aux TMS ? </a:t>
            </a:r>
            <a:endParaRPr/>
          </a:p>
        </p:txBody>
      </p:sp>
      <p:sp>
        <p:nvSpPr>
          <p:cNvPr id="338" name="Google Shape;338;g214ecf552d4_0_62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9" name="Google Shape;339;g214ecf552d4_0_62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14ecf552d4_0_62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341" name="Google Shape;341;g214ecf552d4_0_62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14ecf552d4_0_62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343" name="Google Shape;343;g214ecf552d4_0_62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14ecf552d4_0_62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14ecf552d4_0_62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346" name="Google Shape;346;g214ecf552d4_0_62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347" name="Google Shape;347;g214ecf552d4_0_62"/>
          <p:cNvSpPr txBox="1"/>
          <p:nvPr/>
        </p:nvSpPr>
        <p:spPr>
          <a:xfrm>
            <a:off x="7853578" y="5245448"/>
            <a:ext cx="21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L'échauffement et l’étirement</a:t>
            </a: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8" name="Google Shape;348;g214ecf552d4_0_62"/>
          <p:cNvSpPr txBox="1"/>
          <p:nvPr/>
        </p:nvSpPr>
        <p:spPr>
          <a:xfrm>
            <a:off x="1812925" y="2990850"/>
            <a:ext cx="271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Le renforcement musculaire</a:t>
            </a:r>
            <a:endParaRPr/>
          </a:p>
        </p:txBody>
      </p:sp>
      <p:sp>
        <p:nvSpPr>
          <p:cNvPr id="349" name="Google Shape;349;g214ecf552d4_0_62"/>
          <p:cNvSpPr txBox="1"/>
          <p:nvPr/>
        </p:nvSpPr>
        <p:spPr>
          <a:xfrm>
            <a:off x="7762063" y="3017934"/>
            <a:ext cx="19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La manutention</a:t>
            </a:r>
            <a:endParaRPr/>
          </a:p>
        </p:txBody>
      </p:sp>
      <p:sp>
        <p:nvSpPr>
          <p:cNvPr id="350" name="Google Shape;350;g214ecf552d4_0_62"/>
          <p:cNvSpPr txBox="1"/>
          <p:nvPr/>
        </p:nvSpPr>
        <p:spPr>
          <a:xfrm>
            <a:off x="1008062" y="5171000"/>
            <a:ext cx="427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Aménager son lieu de travail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4ecf552d4_0_113"/>
          <p:cNvSpPr txBox="1"/>
          <p:nvPr>
            <p:ph type="title"/>
          </p:nvPr>
        </p:nvSpPr>
        <p:spPr>
          <a:xfrm>
            <a:off x="393700" y="330990"/>
            <a:ext cx="105156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4) Quels éléments permettent de se protéger face aux TMS ? </a:t>
            </a:r>
            <a:endParaRPr/>
          </a:p>
        </p:txBody>
      </p:sp>
      <p:sp>
        <p:nvSpPr>
          <p:cNvPr id="356" name="Google Shape;356;g214ecf552d4_0_113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7" name="Google Shape;357;g214ecf552d4_0_113"/>
          <p:cNvSpPr/>
          <p:nvPr/>
        </p:nvSpPr>
        <p:spPr>
          <a:xfrm>
            <a:off x="393700" y="2219325"/>
            <a:ext cx="5505600" cy="1924200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14ecf552d4_0_113"/>
          <p:cNvSpPr txBox="1"/>
          <p:nvPr/>
        </p:nvSpPr>
        <p:spPr>
          <a:xfrm>
            <a:off x="393700" y="2219323"/>
            <a:ext cx="28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1 : </a:t>
            </a:r>
            <a:endParaRPr/>
          </a:p>
        </p:txBody>
      </p:sp>
      <p:sp>
        <p:nvSpPr>
          <p:cNvPr id="359" name="Google Shape;359;g214ecf552d4_0_113"/>
          <p:cNvSpPr/>
          <p:nvPr/>
        </p:nvSpPr>
        <p:spPr>
          <a:xfrm>
            <a:off x="6195201" y="2209798"/>
            <a:ext cx="5505600" cy="1924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14ecf552d4_0_113"/>
          <p:cNvSpPr txBox="1"/>
          <p:nvPr/>
        </p:nvSpPr>
        <p:spPr>
          <a:xfrm>
            <a:off x="6195201" y="2231924"/>
            <a:ext cx="23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2 :</a:t>
            </a:r>
            <a:endParaRPr/>
          </a:p>
        </p:txBody>
      </p:sp>
      <p:sp>
        <p:nvSpPr>
          <p:cNvPr id="361" name="Google Shape;361;g214ecf552d4_0_113"/>
          <p:cNvSpPr/>
          <p:nvPr/>
        </p:nvSpPr>
        <p:spPr>
          <a:xfrm>
            <a:off x="393700" y="4352265"/>
            <a:ext cx="5505600" cy="1924200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14ecf552d4_0_113"/>
          <p:cNvSpPr/>
          <p:nvPr/>
        </p:nvSpPr>
        <p:spPr>
          <a:xfrm>
            <a:off x="6195201" y="4362864"/>
            <a:ext cx="5505600" cy="19242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14ecf552d4_0_113"/>
          <p:cNvSpPr txBox="1"/>
          <p:nvPr/>
        </p:nvSpPr>
        <p:spPr>
          <a:xfrm>
            <a:off x="412750" y="4382928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3 :</a:t>
            </a:r>
            <a:endParaRPr/>
          </a:p>
        </p:txBody>
      </p:sp>
      <p:sp>
        <p:nvSpPr>
          <p:cNvPr id="364" name="Google Shape;364;g214ecf552d4_0_113"/>
          <p:cNvSpPr txBox="1"/>
          <p:nvPr/>
        </p:nvSpPr>
        <p:spPr>
          <a:xfrm>
            <a:off x="6195201" y="4419428"/>
            <a:ext cx="3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Réponse 4 :</a:t>
            </a:r>
            <a:endParaRPr/>
          </a:p>
        </p:txBody>
      </p:sp>
      <p:sp>
        <p:nvSpPr>
          <p:cNvPr id="365" name="Google Shape;365;g214ecf552d4_0_113"/>
          <p:cNvSpPr txBox="1"/>
          <p:nvPr/>
        </p:nvSpPr>
        <p:spPr>
          <a:xfrm>
            <a:off x="7853578" y="5245448"/>
            <a:ext cx="21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L'échauffement et l’étirement</a:t>
            </a: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6" name="Google Shape;366;g214ecf552d4_0_113"/>
          <p:cNvSpPr txBox="1"/>
          <p:nvPr/>
        </p:nvSpPr>
        <p:spPr>
          <a:xfrm>
            <a:off x="1812925" y="2990850"/>
            <a:ext cx="271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Le renforcement musculaire</a:t>
            </a:r>
            <a:endParaRPr/>
          </a:p>
        </p:txBody>
      </p:sp>
      <p:sp>
        <p:nvSpPr>
          <p:cNvPr id="367" name="Google Shape;367;g214ecf552d4_0_113"/>
          <p:cNvSpPr txBox="1"/>
          <p:nvPr/>
        </p:nvSpPr>
        <p:spPr>
          <a:xfrm>
            <a:off x="7762063" y="3017934"/>
            <a:ext cx="19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La manutention</a:t>
            </a:r>
            <a:endParaRPr/>
          </a:p>
        </p:txBody>
      </p:sp>
      <p:sp>
        <p:nvSpPr>
          <p:cNvPr id="368" name="Google Shape;368;g214ecf552d4_0_113"/>
          <p:cNvSpPr txBox="1"/>
          <p:nvPr/>
        </p:nvSpPr>
        <p:spPr>
          <a:xfrm>
            <a:off x="1008062" y="5171000"/>
            <a:ext cx="427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</a:rPr>
              <a:t>Aménager son lieu de travail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140401ebf2_0_32"/>
          <p:cNvSpPr txBox="1"/>
          <p:nvPr>
            <p:ph type="title"/>
          </p:nvPr>
        </p:nvSpPr>
        <p:spPr>
          <a:xfrm>
            <a:off x="417550" y="267300"/>
            <a:ext cx="6149400" cy="156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/>
              <a:t>Mise en situation</a:t>
            </a:r>
            <a:endParaRPr sz="5500"/>
          </a:p>
        </p:txBody>
      </p:sp>
      <p:sp>
        <p:nvSpPr>
          <p:cNvPr id="375" name="Google Shape;375;g2140401ebf2_0_32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6" name="Google Shape;376;g2140401ebf2_0_32"/>
          <p:cNvSpPr txBox="1"/>
          <p:nvPr/>
        </p:nvSpPr>
        <p:spPr>
          <a:xfrm>
            <a:off x="1806600" y="2555950"/>
            <a:ext cx="857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Analysez les images suivantes pour trouver les facteurs de risques.</a:t>
            </a:r>
            <a:endParaRPr sz="3200">
              <a:solidFill>
                <a:srgbClr val="0070C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77" name="Google Shape;377;g2140401ebf2_0_32"/>
          <p:cNvPicPr preferRelativeResize="0"/>
          <p:nvPr/>
        </p:nvPicPr>
        <p:blipFill rotWithShape="1">
          <a:blip r:embed="rId3">
            <a:alphaModFix/>
          </a:blip>
          <a:srcRect b="0" l="0" r="0" t="19034"/>
          <a:stretch/>
        </p:blipFill>
        <p:spPr>
          <a:xfrm>
            <a:off x="4053550" y="3902750"/>
            <a:ext cx="4084900" cy="26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40401ebf2_0_25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84" name="Google Shape;384;g2140401ebf2_0_25"/>
          <p:cNvSpPr txBox="1"/>
          <p:nvPr>
            <p:ph idx="4294967295" type="title"/>
          </p:nvPr>
        </p:nvSpPr>
        <p:spPr>
          <a:xfrm>
            <a:off x="430000" y="-83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Situation 1</a:t>
            </a:r>
            <a:endParaRPr/>
          </a:p>
        </p:txBody>
      </p:sp>
      <p:pic>
        <p:nvPicPr>
          <p:cNvPr id="385" name="Google Shape;385;g2140401ebf2_0_25"/>
          <p:cNvPicPr preferRelativeResize="0"/>
          <p:nvPr/>
        </p:nvPicPr>
        <p:blipFill rotWithShape="1">
          <a:blip r:embed="rId3">
            <a:alphaModFix/>
          </a:blip>
          <a:srcRect b="0" l="36415" r="0" t="0"/>
          <a:stretch/>
        </p:blipFill>
        <p:spPr>
          <a:xfrm>
            <a:off x="2486325" y="1230850"/>
            <a:ext cx="7219350" cy="50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140401ebf2_0_25"/>
          <p:cNvPicPr preferRelativeResize="0"/>
          <p:nvPr/>
        </p:nvPicPr>
        <p:blipFill rotWithShape="1">
          <a:blip r:embed="rId4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"/>
          <p:cNvSpPr txBox="1"/>
          <p:nvPr>
            <p:ph idx="12" type="sldNum"/>
          </p:nvPr>
        </p:nvSpPr>
        <p:spPr>
          <a:xfrm>
            <a:off x="838200" y="628691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92" name="Google Shape;3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5" y="1480738"/>
            <a:ext cx="11103876" cy="49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"/>
          <p:cNvSpPr txBox="1"/>
          <p:nvPr/>
        </p:nvSpPr>
        <p:spPr>
          <a:xfrm>
            <a:off x="721225" y="1899300"/>
            <a:ext cx="36141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Position prolongée dans une zone rouge pour l’épaule (environ 160°)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Gestes répétitifs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au-dessus de la tête, effort excessif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Outils à vibrations</a:t>
            </a:r>
            <a:endParaRPr i="0" sz="2000" u="none" cap="none" strike="noStrike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Peu de pause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Local technique étroit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8"/>
          <p:cNvSpPr txBox="1"/>
          <p:nvPr>
            <p:ph idx="4294967295" type="title"/>
          </p:nvPr>
        </p:nvSpPr>
        <p:spPr>
          <a:xfrm>
            <a:off x="430000" y="-83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Situation 1</a:t>
            </a:r>
            <a:endParaRPr/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4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cbd86b3f8a_0_9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2" name="Google Shape;402;g1cbd86b3f8a_0_9"/>
          <p:cNvSpPr txBox="1"/>
          <p:nvPr>
            <p:ph idx="4294967295" type="title"/>
          </p:nvPr>
        </p:nvSpPr>
        <p:spPr>
          <a:xfrm>
            <a:off x="430000" y="-83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Situation </a:t>
            </a:r>
            <a:r>
              <a:rPr lang="fr-FR"/>
              <a:t>2</a:t>
            </a:r>
            <a:endParaRPr/>
          </a:p>
        </p:txBody>
      </p:sp>
      <p:pic>
        <p:nvPicPr>
          <p:cNvPr id="403" name="Google Shape;403;g1cbd86b3f8a_0_9"/>
          <p:cNvPicPr preferRelativeResize="0"/>
          <p:nvPr/>
        </p:nvPicPr>
        <p:blipFill rotWithShape="1">
          <a:blip r:embed="rId3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1cbd86b3f8a_0_9"/>
          <p:cNvPicPr preferRelativeResize="0"/>
          <p:nvPr/>
        </p:nvPicPr>
        <p:blipFill rotWithShape="1">
          <a:blip r:embed="rId4">
            <a:alphaModFix/>
          </a:blip>
          <a:srcRect b="0" l="37362" r="0" t="0"/>
          <a:stretch/>
        </p:blipFill>
        <p:spPr>
          <a:xfrm>
            <a:off x="1809125" y="1062900"/>
            <a:ext cx="8009700" cy="54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cbd86b3f8a_0_18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1" name="Google Shape;411;g1cbd86b3f8a_0_18"/>
          <p:cNvSpPr txBox="1"/>
          <p:nvPr>
            <p:ph idx="4294967295" type="title"/>
          </p:nvPr>
        </p:nvSpPr>
        <p:spPr>
          <a:xfrm>
            <a:off x="430000" y="-83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Situation </a:t>
            </a:r>
            <a:r>
              <a:rPr lang="fr-FR"/>
              <a:t>2</a:t>
            </a:r>
            <a:endParaRPr/>
          </a:p>
        </p:txBody>
      </p:sp>
      <p:pic>
        <p:nvPicPr>
          <p:cNvPr id="412" name="Google Shape;412;g1cbd86b3f8a_0_18"/>
          <p:cNvPicPr preferRelativeResize="0"/>
          <p:nvPr/>
        </p:nvPicPr>
        <p:blipFill rotWithShape="1">
          <a:blip r:embed="rId3">
            <a:alphaModFix/>
          </a:blip>
          <a:srcRect b="0" l="37362" r="0" t="0"/>
          <a:stretch/>
        </p:blipFill>
        <p:spPr>
          <a:xfrm>
            <a:off x="4665250" y="1391850"/>
            <a:ext cx="7322000" cy="49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cbd86b3f8a_0_18"/>
          <p:cNvSpPr txBox="1"/>
          <p:nvPr/>
        </p:nvSpPr>
        <p:spPr>
          <a:xfrm>
            <a:off x="168425" y="1027788"/>
            <a:ext cx="39225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Écran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éloigné et non en face : risque de sortie de la zone verte pour la tête et le cou pour se pencher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de 50% du temps de travail passé sur l’ordinateur : position prolongée → Douleurs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Eléments de bureaucratie essentiellement à droite : répétitions de gestes vers la droite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Points positifs: usage d’un tapis de souris ergonomique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g1cbd86b3f8a_0_18"/>
          <p:cNvPicPr preferRelativeResize="0"/>
          <p:nvPr/>
        </p:nvPicPr>
        <p:blipFill rotWithShape="1">
          <a:blip r:embed="rId4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cbd86b3f8a_0_18"/>
          <p:cNvSpPr txBox="1"/>
          <p:nvPr/>
        </p:nvSpPr>
        <p:spPr>
          <a:xfrm>
            <a:off x="430000" y="727438"/>
            <a:ext cx="3638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fr-FR" sz="22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Poste de travail</a:t>
            </a:r>
            <a:r>
              <a:rPr b="1" i="0" lang="fr-FR" sz="3900" u="none" cap="none" strike="noStrike">
                <a:solidFill>
                  <a:schemeClr val="dk1"/>
                </a:solidFill>
              </a:rPr>
              <a:t> 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6" name="Google Shape;416;g1cbd86b3f8a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575" y="5455468"/>
            <a:ext cx="1596675" cy="100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65125"/>
            <a:ext cx="8548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</a:t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838200" y="6289674"/>
            <a:ext cx="593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030724" y="2492896"/>
            <a:ext cx="2232300" cy="3672900"/>
          </a:xfrm>
          <a:prstGeom prst="rect">
            <a:avLst/>
          </a:prstGeom>
          <a:solidFill>
            <a:srgbClr val="E262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02151" y="2492896"/>
            <a:ext cx="2232300" cy="3672900"/>
          </a:xfrm>
          <a:prstGeom prst="rect">
            <a:avLst/>
          </a:prstGeom>
          <a:solidFill>
            <a:srgbClr val="F6BC5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373579" y="2492896"/>
            <a:ext cx="2232300" cy="3672900"/>
          </a:xfrm>
          <a:prstGeom prst="rect">
            <a:avLst/>
          </a:prstGeom>
          <a:solidFill>
            <a:srgbClr val="8FBE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039777" y="2492896"/>
            <a:ext cx="2232300" cy="3672900"/>
          </a:xfrm>
          <a:prstGeom prst="rect">
            <a:avLst/>
          </a:prstGeom>
          <a:solidFill>
            <a:srgbClr val="7C5F8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61594" y="1844736"/>
            <a:ext cx="2155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1600"/>
              <a:buFont typeface="Poppins Medium"/>
              <a:buNone/>
            </a:pPr>
            <a:r>
              <a:rPr i="0" lang="fr-FR" sz="1600" u="none" cap="none" strike="noStrike">
                <a:solidFill>
                  <a:srgbClr val="4C5B60"/>
                </a:solidFill>
                <a:latin typeface="Roboto Medium"/>
                <a:ea typeface="Roboto Medium"/>
                <a:cs typeface="Roboto Medium"/>
                <a:sym typeface="Roboto Medium"/>
              </a:rPr>
              <a:t>Échauffement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022045" y="1844736"/>
            <a:ext cx="2255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1600"/>
              <a:buFont typeface="Poppins Medium"/>
              <a:buNone/>
            </a:pPr>
            <a:r>
              <a:rPr i="0" lang="fr-FR" sz="1600" u="none" cap="none" strike="noStrike">
                <a:solidFill>
                  <a:srgbClr val="4C5B60"/>
                </a:solidFill>
                <a:latin typeface="Roboto Medium"/>
                <a:ea typeface="Roboto Medium"/>
                <a:cs typeface="Roboto Medium"/>
                <a:sym typeface="Roboto Medium"/>
              </a:rPr>
              <a:t>Préparation physique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733023" y="1844736"/>
            <a:ext cx="2155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1600"/>
              <a:buFont typeface="Poppins Medium"/>
              <a:buNone/>
            </a:pPr>
            <a:r>
              <a:rPr i="0" lang="fr-FR" sz="1600" u="none" cap="none" strike="noStrike">
                <a:solidFill>
                  <a:srgbClr val="4C5B6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Connaissances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414077" y="1844736"/>
            <a:ext cx="2155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B60"/>
              </a:buClr>
              <a:buSzPts val="1600"/>
              <a:buFont typeface="Poppins Medium"/>
              <a:buNone/>
            </a:pPr>
            <a:r>
              <a:rPr i="0" lang="fr-FR" sz="1600" u="none" cap="none" strike="noStrike">
                <a:solidFill>
                  <a:srgbClr val="4C5B60"/>
                </a:solidFill>
                <a:latin typeface="Roboto Medium"/>
                <a:ea typeface="Roboto Medium"/>
                <a:cs typeface="Roboto Medium"/>
                <a:sym typeface="Roboto Medium"/>
              </a:rPr>
              <a:t>Étirements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Google Shape;54;p3" id="108" name="Google Shape;108;p2"/>
          <p:cNvPicPr preferRelativeResize="0"/>
          <p:nvPr/>
        </p:nvPicPr>
        <p:blipFill rotWithShape="1">
          <a:blip r:embed="rId3">
            <a:alphaModFix/>
          </a:blip>
          <a:srcRect b="1039" l="0" r="4242" t="0"/>
          <a:stretch/>
        </p:blipFill>
        <p:spPr>
          <a:xfrm>
            <a:off x="1249134" y="2746747"/>
            <a:ext cx="2013838" cy="3419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5;p3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10972" r="19228" t="0"/>
          <a:stretch/>
        </p:blipFill>
        <p:spPr>
          <a:xfrm>
            <a:off x="3687298" y="3716337"/>
            <a:ext cx="2247103" cy="233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6;p3"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8121" r="0" t="0"/>
          <a:stretch/>
        </p:blipFill>
        <p:spPr>
          <a:xfrm>
            <a:off x="6368350" y="2693632"/>
            <a:ext cx="1959452" cy="3359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7;p3" id="111" name="Google Shape;111;p2"/>
          <p:cNvPicPr preferRelativeResize="0"/>
          <p:nvPr/>
        </p:nvPicPr>
        <p:blipFill rotWithShape="1">
          <a:blip r:embed="rId6">
            <a:alphaModFix/>
          </a:blip>
          <a:srcRect b="0" l="12487" r="0" t="0"/>
          <a:stretch/>
        </p:blipFill>
        <p:spPr>
          <a:xfrm>
            <a:off x="9039777" y="3073867"/>
            <a:ext cx="2053752" cy="295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140401ebf2_0_42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23" name="Google Shape;423;g2140401ebf2_0_42"/>
          <p:cNvSpPr txBox="1"/>
          <p:nvPr>
            <p:ph idx="4294967295" type="title"/>
          </p:nvPr>
        </p:nvSpPr>
        <p:spPr>
          <a:xfrm>
            <a:off x="430000" y="-83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Situation 3</a:t>
            </a:r>
            <a:endParaRPr/>
          </a:p>
        </p:txBody>
      </p:sp>
      <p:pic>
        <p:nvPicPr>
          <p:cNvPr id="424" name="Google Shape;424;g2140401ebf2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800" y="1501550"/>
            <a:ext cx="3215324" cy="428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140401ebf2_0_42"/>
          <p:cNvPicPr preferRelativeResize="0"/>
          <p:nvPr/>
        </p:nvPicPr>
        <p:blipFill rotWithShape="1">
          <a:blip r:embed="rId4">
            <a:alphaModFix/>
          </a:blip>
          <a:srcRect b="21736" l="0" r="0" t="11009"/>
          <a:stretch/>
        </p:blipFill>
        <p:spPr>
          <a:xfrm>
            <a:off x="8055375" y="1501550"/>
            <a:ext cx="3423794" cy="42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140401ebf2_0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00" y="1501562"/>
            <a:ext cx="3215324" cy="42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140401ebf2_0_42"/>
          <p:cNvPicPr preferRelativeResize="0"/>
          <p:nvPr/>
        </p:nvPicPr>
        <p:blipFill rotWithShape="1">
          <a:blip r:embed="rId6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140401ebf2_0_56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34" name="Google Shape;434;g2140401ebf2_0_56"/>
          <p:cNvSpPr txBox="1"/>
          <p:nvPr/>
        </p:nvSpPr>
        <p:spPr>
          <a:xfrm>
            <a:off x="152400" y="152400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rgbClr val="00ACF8"/>
                </a:solidFill>
                <a:latin typeface="Roboto Black"/>
                <a:ea typeface="Roboto Black"/>
                <a:cs typeface="Roboto Black"/>
                <a:sym typeface="Roboto Black"/>
              </a:rPr>
              <a:t>Situation 3</a:t>
            </a:r>
            <a:endParaRPr/>
          </a:p>
        </p:txBody>
      </p:sp>
      <p:pic>
        <p:nvPicPr>
          <p:cNvPr id="435" name="Google Shape;435;g2140401ebf2_0_56"/>
          <p:cNvPicPr preferRelativeResize="0"/>
          <p:nvPr/>
        </p:nvPicPr>
        <p:blipFill rotWithShape="1">
          <a:blip r:embed="rId3">
            <a:alphaModFix/>
          </a:blip>
          <a:srcRect b="0" l="0" r="0" t="11449"/>
          <a:stretch/>
        </p:blipFill>
        <p:spPr>
          <a:xfrm>
            <a:off x="6405463" y="3458513"/>
            <a:ext cx="2539887" cy="29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2140401ebf2_0_56"/>
          <p:cNvPicPr preferRelativeResize="0"/>
          <p:nvPr/>
        </p:nvPicPr>
        <p:blipFill rotWithShape="1">
          <a:blip r:embed="rId4">
            <a:alphaModFix/>
          </a:blip>
          <a:srcRect b="28955" l="0" r="0" t="15670"/>
          <a:stretch/>
        </p:blipFill>
        <p:spPr>
          <a:xfrm>
            <a:off x="6405475" y="240388"/>
            <a:ext cx="2908700" cy="29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140401ebf2_0_56"/>
          <p:cNvPicPr preferRelativeResize="0"/>
          <p:nvPr/>
        </p:nvPicPr>
        <p:blipFill rotWithShape="1">
          <a:blip r:embed="rId5">
            <a:alphaModFix/>
          </a:blip>
          <a:srcRect b="20842" l="0" r="0" t="0"/>
          <a:stretch/>
        </p:blipFill>
        <p:spPr>
          <a:xfrm>
            <a:off x="9314175" y="3458522"/>
            <a:ext cx="2731599" cy="2882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2140401ebf2_0_56"/>
          <p:cNvSpPr txBox="1"/>
          <p:nvPr/>
        </p:nvSpPr>
        <p:spPr>
          <a:xfrm>
            <a:off x="838200" y="1404475"/>
            <a:ext cx="4428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Facteurs de risques</a:t>
            </a:r>
            <a:endParaRPr b="1"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Station 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debout</a:t>
            </a: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prolongée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Port de charges lourdes et d’objets volumineux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Gestes répétitifs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Tables de travail non réglables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Travail bureaucratique : position prolongée 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9" name="Google Shape;439;g2140401ebf2_0_56"/>
          <p:cNvSpPr txBox="1"/>
          <p:nvPr/>
        </p:nvSpPr>
        <p:spPr>
          <a:xfrm>
            <a:off x="952200" y="4975375"/>
            <a:ext cx="431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Points positifs ici:</a:t>
            </a:r>
            <a:endParaRPr b="1" sz="19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1900"/>
              <a:buFont typeface="Roboto Condensed"/>
              <a:buChar char="●"/>
            </a:pPr>
            <a:r>
              <a:rPr lang="fr-FR" sz="19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L’installation de l’écran est optimale</a:t>
            </a:r>
            <a:endParaRPr sz="19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40" name="Google Shape;440;g2140401ebf2_0_56"/>
          <p:cNvPicPr preferRelativeResize="0"/>
          <p:nvPr/>
        </p:nvPicPr>
        <p:blipFill rotWithShape="1">
          <a:blip r:embed="rId6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140401ebf2_0_68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47" name="Google Shape;447;g2140401ebf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675" y="1600413"/>
            <a:ext cx="3320977" cy="44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2140401ebf2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500" y="1600424"/>
            <a:ext cx="3320974" cy="44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2140401ebf2_0_68"/>
          <p:cNvSpPr txBox="1"/>
          <p:nvPr>
            <p:ph idx="4294967295" type="title"/>
          </p:nvPr>
        </p:nvSpPr>
        <p:spPr>
          <a:xfrm>
            <a:off x="256150" y="17532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Situation 4</a:t>
            </a:r>
            <a:endParaRPr/>
          </a:p>
        </p:txBody>
      </p:sp>
      <p:pic>
        <p:nvPicPr>
          <p:cNvPr id="450" name="Google Shape;450;g2140401ebf2_0_68"/>
          <p:cNvPicPr preferRelativeResize="0"/>
          <p:nvPr/>
        </p:nvPicPr>
        <p:blipFill rotWithShape="1">
          <a:blip r:embed="rId5">
            <a:alphaModFix/>
          </a:blip>
          <a:srcRect b="11526" l="11951" r="9314" t="18060"/>
          <a:stretch/>
        </p:blipFill>
        <p:spPr>
          <a:xfrm>
            <a:off x="9996000" y="164475"/>
            <a:ext cx="206245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ceeeb76246_0_26"/>
          <p:cNvSpPr txBox="1"/>
          <p:nvPr>
            <p:ph type="title"/>
          </p:nvPr>
        </p:nvSpPr>
        <p:spPr>
          <a:xfrm>
            <a:off x="319425" y="112050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Situation 4</a:t>
            </a:r>
            <a:endParaRPr/>
          </a:p>
        </p:txBody>
      </p:sp>
      <p:sp>
        <p:nvSpPr>
          <p:cNvPr id="457" name="Google Shape;457;g1ceeeb76246_0_26"/>
          <p:cNvSpPr txBox="1"/>
          <p:nvPr>
            <p:ph idx="1" type="body"/>
          </p:nvPr>
        </p:nvSpPr>
        <p:spPr>
          <a:xfrm>
            <a:off x="319425" y="1592850"/>
            <a:ext cx="6098700" cy="4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9053"/>
              <a:buNone/>
            </a:pPr>
            <a:r>
              <a:rPr b="1"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Postes de travail et environnement de travail</a:t>
            </a:r>
            <a:endParaRPr b="1"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9053"/>
              <a:buNone/>
            </a:pPr>
            <a:r>
              <a:t/>
            </a:r>
            <a:endParaRPr b="1"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Position prolongée debout 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Douleurs principalement dans le membre inférieur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Espace de travail restreint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Déplacements difficiles entre les différents postes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Pas assez de lumière 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Pas de bruit notable 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6949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D6B"/>
              </a:buClr>
              <a:buSzPct val="100000"/>
              <a:buFont typeface="Roboto Condensed"/>
              <a:buChar char="●"/>
            </a:pPr>
            <a:r>
              <a:rPr lang="fr-FR" sz="2608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Plainte sur l’inconfort des chaussures de protection</a:t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8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/>
          </a:p>
        </p:txBody>
      </p:sp>
      <p:sp>
        <p:nvSpPr>
          <p:cNvPr id="458" name="Google Shape;458;g1ceeeb76246_0_26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59" name="Google Shape;459;g1ceeeb76246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700" y="1825613"/>
            <a:ext cx="2742848" cy="365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ceeeb76246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1550" y="1825613"/>
            <a:ext cx="2742851" cy="365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140401ebf2_0_84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7" name="Google Shape;467;g2140401ebf2_0_84"/>
          <p:cNvSpPr txBox="1"/>
          <p:nvPr>
            <p:ph type="title"/>
          </p:nvPr>
        </p:nvSpPr>
        <p:spPr>
          <a:xfrm>
            <a:off x="219250" y="13157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Situation 5</a:t>
            </a:r>
            <a:endParaRPr/>
          </a:p>
        </p:txBody>
      </p:sp>
      <p:pic>
        <p:nvPicPr>
          <p:cNvPr id="468" name="Google Shape;468;g2140401ebf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525" y="2235988"/>
            <a:ext cx="4836900" cy="27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2140401ebf2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50" y="2268013"/>
            <a:ext cx="4679250" cy="265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40401ebf2_0_91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6" name="Google Shape;476;g2140401ebf2_0_91"/>
          <p:cNvSpPr txBox="1"/>
          <p:nvPr>
            <p:ph type="title"/>
          </p:nvPr>
        </p:nvSpPr>
        <p:spPr>
          <a:xfrm>
            <a:off x="219250" y="13157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Situation 5</a:t>
            </a:r>
            <a:endParaRPr/>
          </a:p>
        </p:txBody>
      </p:sp>
      <p:pic>
        <p:nvPicPr>
          <p:cNvPr id="477" name="Google Shape;477;g2140401ebf2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150" y="990075"/>
            <a:ext cx="4479100" cy="25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2140401ebf2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149" y="3731875"/>
            <a:ext cx="4479100" cy="25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2140401ebf2_0_91"/>
          <p:cNvSpPr txBox="1"/>
          <p:nvPr/>
        </p:nvSpPr>
        <p:spPr>
          <a:xfrm>
            <a:off x="316325" y="2100425"/>
            <a:ext cx="4289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 classe :</a:t>
            </a:r>
            <a:endParaRPr b="1"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Position assise prolongée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Mauvaises postures prises en cours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Sortie de la zone verte pour le cou et la tête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Douleurs au cou et au dos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●"/>
            </a:pPr>
            <a:r>
              <a:rPr lang="fr-FR" sz="2000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Assise qui peut être inconfortable 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30f4468ed_0_31"/>
          <p:cNvSpPr txBox="1"/>
          <p:nvPr>
            <p:ph type="title"/>
          </p:nvPr>
        </p:nvSpPr>
        <p:spPr>
          <a:xfrm>
            <a:off x="838200" y="36512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</a:t>
            </a:r>
            <a:endParaRPr/>
          </a:p>
        </p:txBody>
      </p:sp>
      <p:sp>
        <p:nvSpPr>
          <p:cNvPr id="117" name="Google Shape;117;g1c30f4468ed_0_31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Google Shape;237;p22" id="118" name="Google Shape;118;g1c30f4468ed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5" y="2093900"/>
            <a:ext cx="5186687" cy="3960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78;p61" id="119" name="Google Shape;119;g1c30f4468ed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0950" y="1671776"/>
            <a:ext cx="2798875" cy="480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30f4468ed_0_39"/>
          <p:cNvSpPr txBox="1"/>
          <p:nvPr>
            <p:ph type="title"/>
          </p:nvPr>
        </p:nvSpPr>
        <p:spPr>
          <a:xfrm>
            <a:off x="838200" y="36512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</a:t>
            </a:r>
            <a:endParaRPr/>
          </a:p>
        </p:txBody>
      </p:sp>
      <p:sp>
        <p:nvSpPr>
          <p:cNvPr id="125" name="Google Shape;125;g1c30f4468ed_0_39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Google Shape;588;p63" id="126" name="Google Shape;126;g1c30f4468ed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780" y="2004190"/>
            <a:ext cx="10439097" cy="421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30f4468ed_0_46"/>
          <p:cNvSpPr txBox="1"/>
          <p:nvPr>
            <p:ph type="title"/>
          </p:nvPr>
        </p:nvSpPr>
        <p:spPr>
          <a:xfrm>
            <a:off x="838200" y="365125"/>
            <a:ext cx="85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ts val="4400"/>
              <a:buFont typeface="Roboto Black"/>
              <a:buNone/>
            </a:pPr>
            <a:r>
              <a:rPr lang="fr-FR"/>
              <a:t>Informations préalables</a:t>
            </a:r>
            <a:endParaRPr/>
          </a:p>
        </p:txBody>
      </p:sp>
      <p:sp>
        <p:nvSpPr>
          <p:cNvPr id="132" name="Google Shape;132;g1c30f4468ed_0_46"/>
          <p:cNvSpPr txBox="1"/>
          <p:nvPr>
            <p:ph idx="12" type="sldNum"/>
          </p:nvPr>
        </p:nvSpPr>
        <p:spPr>
          <a:xfrm>
            <a:off x="838200" y="628967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Google Shape;593;p64" id="133" name="Google Shape;133;g1c30f4468e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1827528"/>
            <a:ext cx="6966246" cy="452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381b9dcb3_1_8"/>
          <p:cNvSpPr txBox="1"/>
          <p:nvPr>
            <p:ph type="title"/>
          </p:nvPr>
        </p:nvSpPr>
        <p:spPr>
          <a:xfrm>
            <a:off x="0" y="314325"/>
            <a:ext cx="97218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Troubles musculo-squelettiques (TMS)</a:t>
            </a:r>
            <a:br>
              <a:rPr lang="fr-FR"/>
            </a:br>
            <a:endParaRPr/>
          </a:p>
        </p:txBody>
      </p:sp>
      <p:sp>
        <p:nvSpPr>
          <p:cNvPr id="139" name="Google Shape;139;g21381b9dcb3_1_8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40" name="Google Shape;140;g21381b9dcb3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138" y="1409691"/>
            <a:ext cx="3578662" cy="487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1381b9dcb3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66925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1381b9dcb3_1_8"/>
          <p:cNvSpPr txBox="1"/>
          <p:nvPr/>
        </p:nvSpPr>
        <p:spPr>
          <a:xfrm>
            <a:off x="1266825" y="2609825"/>
            <a:ext cx="55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0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87 % </a:t>
            </a: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 maladies professionnelles en France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3" name="Google Shape;143;g21381b9dcb3_1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48" y="3429000"/>
            <a:ext cx="1514476" cy="151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1381b9dcb3_1_8"/>
          <p:cNvSpPr txBox="1"/>
          <p:nvPr/>
        </p:nvSpPr>
        <p:spPr>
          <a:xfrm>
            <a:off x="1266825" y="4095725"/>
            <a:ext cx="55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0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20 % </a:t>
            </a: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 accidents du travail sont des mal de dos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5" name="Google Shape;145;g21381b9dcb3_1_8"/>
          <p:cNvSpPr txBox="1"/>
          <p:nvPr/>
        </p:nvSpPr>
        <p:spPr>
          <a:xfrm>
            <a:off x="1266825" y="5307425"/>
            <a:ext cx="553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0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45 % </a:t>
            </a: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 TMS entraînent des séquelles lourdes (incapacités permanentes)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6" name="Google Shape;146;g21381b9dcb3_1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950" y="5234194"/>
            <a:ext cx="762001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381b9dcb3_1_93"/>
          <p:cNvSpPr txBox="1"/>
          <p:nvPr>
            <p:ph type="title"/>
          </p:nvPr>
        </p:nvSpPr>
        <p:spPr>
          <a:xfrm>
            <a:off x="0" y="314325"/>
            <a:ext cx="97218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Troubles musculo-squelettiques (TMS)</a:t>
            </a:r>
            <a:br>
              <a:rPr lang="fr-FR"/>
            </a:br>
            <a:endParaRPr/>
          </a:p>
        </p:txBody>
      </p:sp>
      <p:sp>
        <p:nvSpPr>
          <p:cNvPr id="152" name="Google Shape;152;g21381b9dcb3_1_93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3" name="Google Shape;153;g21381b9dcb3_1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2" y="3086412"/>
            <a:ext cx="1790476" cy="15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381b9dcb3_1_93"/>
          <p:cNvSpPr txBox="1"/>
          <p:nvPr/>
        </p:nvSpPr>
        <p:spPr>
          <a:xfrm>
            <a:off x="2457012" y="2978513"/>
            <a:ext cx="5172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Echauffement physique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Activité physique variée 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Aménagement de la zone de travail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Manutention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Récupération (sommeil et alimentation)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5" name="Google Shape;155;g21381b9dcb3_1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41" y="1409691"/>
            <a:ext cx="3584760" cy="48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4ecf552d4_0_45"/>
          <p:cNvSpPr txBox="1"/>
          <p:nvPr>
            <p:ph type="title"/>
          </p:nvPr>
        </p:nvSpPr>
        <p:spPr>
          <a:xfrm>
            <a:off x="0" y="314325"/>
            <a:ext cx="97218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CF8"/>
              </a:buClr>
              <a:buSzPct val="111111"/>
              <a:buFont typeface="Roboto Black"/>
              <a:buNone/>
            </a:pPr>
            <a:r>
              <a:rPr lang="fr-FR"/>
              <a:t>Troubles musculo-squelettiques (TMS)</a:t>
            </a:r>
            <a:br>
              <a:rPr lang="fr-FR"/>
            </a:br>
            <a:endParaRPr/>
          </a:p>
        </p:txBody>
      </p:sp>
      <p:sp>
        <p:nvSpPr>
          <p:cNvPr id="161" name="Google Shape;161;g214ecf552d4_0_45"/>
          <p:cNvSpPr txBox="1"/>
          <p:nvPr>
            <p:ph idx="12" type="sldNum"/>
          </p:nvPr>
        </p:nvSpPr>
        <p:spPr>
          <a:xfrm>
            <a:off x="838200" y="6286914"/>
            <a:ext cx="59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2" name="Google Shape;162;g214ecf552d4_0_45"/>
          <p:cNvSpPr txBox="1"/>
          <p:nvPr/>
        </p:nvSpPr>
        <p:spPr>
          <a:xfrm>
            <a:off x="2522487" y="2724656"/>
            <a:ext cx="4043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Gestes répétitifs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Travail statique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Mauvaises postures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Port de charges lourdes, efforts excessifs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Vibrations et pressions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B"/>
              </a:buClr>
              <a:buSzPts val="2000"/>
              <a:buFont typeface="Roboto Condensed"/>
              <a:buChar char="•"/>
            </a:pPr>
            <a:r>
              <a:rPr i="0" lang="fr-FR" sz="2000" u="none" cap="none" strike="noStrike">
                <a:solidFill>
                  <a:srgbClr val="004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Stress et manque de récupération</a:t>
            </a:r>
            <a:endParaRPr sz="2000">
              <a:solidFill>
                <a:srgbClr val="004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Une image contenant texte, clipart, graphiques vectoriels&#10;&#10;Description générée automatiquement" id="163" name="Google Shape;163;g214ecf552d4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24" y="3095926"/>
            <a:ext cx="1628571" cy="15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14ecf552d4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41" y="1409691"/>
            <a:ext cx="3584760" cy="48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2021-12-10T11:35:20Z</dcterms:created>
  <dc:creator>Microsoft Office User</dc:creator>
</cp:coreProperties>
</file>